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68580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Lexend Light"/>
      <p:regular r:id="rId28"/>
      <p:bold r:id="rId29"/>
    </p:embeddedFont>
    <p:embeddedFont>
      <p:font typeface="Montserra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4" roundtripDataSignature="AMtx7mhai5LgIkIhEmydsT8I1mNC9j1F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B4F3A7-79B7-48E0-BE68-88977D98A1FC}">
  <a:tblStyle styleId="{49B4F3A7-79B7-48E0-BE68-88977D98A1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LexendLight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exend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60fd47219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760fd47219_2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408713e0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36408713e01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760fd47219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760fd47219_2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408713e0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6408713e01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745802f80a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745802f80a_1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begin, let's talk about the gravity of road accidents in the United States. From 2016 to 2023, there have been over 7 million documented road accidents nationwide. This isn't just a matter of statistics—road traffic accidents present a major public safety threat and an enormous economic burden on our society. In 2022 alone, these incidents resulted in 44,000 deaths and a staggering $470 billion in costs. Even as we move forward, the numbers remain alarming, with 41,000 deaths and $340 billion in damages reported for 2023. Addressing this issue isn't just a policy challenge, it's a call to action for every agency, planner, and citizen. Our goal today is to discuss how better prediction and targeted interventions can help reduce these tragedies and their costs.”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Costs cover lost productivity, medical care, property damage, and more. Beyond the numbers, these represent profound human and economic losses that demand urgent action."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tackle these challenges, we relied on a comprehensive source: the US Accidents Dataset from Kaggle. Our sample—500,000 records—captures a wide range of time, location, weather, and road features. This means our analysis doesn't just look at when and where accidents happen, but also dives into why: considering factors like precipitation, visibility, and the presence of bump or traffic signal data. This rich dataset empowers us to move beyond surface-level statistics and explore the patterns hiding in plain sight, laying the groundwork for smarter, data-driven safety solutions.”</a:t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6408713e0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6408713e01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745802f80a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745802f80a_1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45802f80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745802f80a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45802f80a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745802f80a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hyperlink" Target="https://spoofygoofy.xyz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cdc.gov/transportation-safety/about/index.html" TargetMode="External"/><Relationship Id="rId4" Type="http://schemas.openxmlformats.org/officeDocument/2006/relationships/hyperlink" Target="https://www.cdc.gov/transportation-safety/about/index.html" TargetMode="External"/><Relationship Id="rId5" Type="http://schemas.openxmlformats.org/officeDocument/2006/relationships/hyperlink" Target="https://www.cdc.gov/transportation-safety/about/index.html" TargetMode="External"/><Relationship Id="rId6" Type="http://schemas.openxmlformats.org/officeDocument/2006/relationships/hyperlink" Target="https://www.iihs.org/research-areas/fatality-statistics/detail/yearly-snapshot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83C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</a:rPr>
              <a:t>Group 0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</a:rPr>
              <a:t>Presented By: Stiles, Shriya, Shivangi, Vedant</a:t>
            </a:r>
            <a:endParaRPr/>
          </a:p>
        </p:txBody>
      </p:sp>
      <p:pic>
        <p:nvPicPr>
          <p:cNvPr descr="The northbound truck lies atop a car on the Newmar (provided by Getty Images)" id="85" name="Google Shape;85;p1"/>
          <p:cNvPicPr preferRelativeResize="0"/>
          <p:nvPr/>
        </p:nvPicPr>
        <p:blipFill rotWithShape="1">
          <a:blip r:embed="rId3">
            <a:alphaModFix/>
          </a:blip>
          <a:srcRect b="4342" l="0" r="0" t="0"/>
          <a:stretch/>
        </p:blipFill>
        <p:spPr>
          <a:xfrm>
            <a:off x="0" y="0"/>
            <a:ext cx="9144002" cy="59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-120800" y="2778752"/>
            <a:ext cx="91440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Analysis of US Road Accidents</a:t>
            </a:r>
            <a:endParaRPr b="1" sz="3600">
              <a:solidFill>
                <a:srgbClr val="FFF2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2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-7" y="6223947"/>
            <a:ext cx="9144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rgbClr val="FFFFFF"/>
                </a:solidFill>
              </a:rPr>
              <a:t>Shivangi Gupta | Shriya Tarun | Stiles Clements | Vedant Mehrotra.                                                 Group 0</a:t>
            </a:r>
            <a:endParaRPr b="1" i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83C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760fd47219_2_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D700"/>
                </a:solidFill>
              </a:rPr>
              <a:t>Drill down (City, Street)</a:t>
            </a:r>
            <a:endParaRPr/>
          </a:p>
        </p:txBody>
      </p:sp>
      <p:pic>
        <p:nvPicPr>
          <p:cNvPr id="154" name="Google Shape;154;g3760fd47219_2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571625"/>
            <a:ext cx="3610174" cy="371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3760fd47219_2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600" y="1571625"/>
            <a:ext cx="4016574" cy="3739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83C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D700"/>
                </a:solidFill>
              </a:rPr>
              <a:t>Interesting finding -  Huntington Park</a:t>
            </a:r>
            <a:endParaRPr/>
          </a:p>
        </p:txBody>
      </p:sp>
      <p:pic>
        <p:nvPicPr>
          <p:cNvPr id="161" name="Google Shape;1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95" y="1949725"/>
            <a:ext cx="3525976" cy="313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3671" y="1949713"/>
            <a:ext cx="5217930" cy="3503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9"/>
          <p:cNvSpPr txBox="1"/>
          <p:nvPr/>
        </p:nvSpPr>
        <p:spPr>
          <a:xfrm>
            <a:off x="223525" y="6092625"/>
            <a:ext cx="45552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Graphs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83C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16215"/>
            <a:ext cx="8839204" cy="1252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1"/>
          <p:cNvSpPr txBox="1"/>
          <p:nvPr>
            <p:ph type="title"/>
          </p:nvPr>
        </p:nvSpPr>
        <p:spPr>
          <a:xfrm>
            <a:off x="152400" y="21235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D700"/>
                </a:solidFill>
              </a:rPr>
              <a:t>Aggregate</a:t>
            </a:r>
            <a:endParaRPr/>
          </a:p>
        </p:txBody>
      </p:sp>
      <p:sp>
        <p:nvSpPr>
          <p:cNvPr id="170" name="Google Shape;17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D700"/>
                </a:solidFill>
              </a:rPr>
              <a:t>Solutions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83C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D700"/>
                </a:solidFill>
              </a:rPr>
              <a:t>Solutions</a:t>
            </a:r>
            <a:endParaRPr/>
          </a:p>
        </p:txBody>
      </p:sp>
      <p:pic>
        <p:nvPicPr>
          <p:cNvPr id="176" name="Google Shape;17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8788"/>
            <a:ext cx="8839204" cy="1264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0"/>
          <p:cNvSpPr txBox="1"/>
          <p:nvPr>
            <p:ph type="title"/>
          </p:nvPr>
        </p:nvSpPr>
        <p:spPr>
          <a:xfrm>
            <a:off x="152400" y="12011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D700"/>
                </a:solidFill>
              </a:rPr>
              <a:t>LA</a:t>
            </a:r>
            <a:endParaRPr/>
          </a:p>
        </p:txBody>
      </p:sp>
      <p:pic>
        <p:nvPicPr>
          <p:cNvPr id="178" name="Google Shape;17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550615"/>
            <a:ext cx="2599297" cy="3200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8897" y="3505190"/>
            <a:ext cx="5689618" cy="3200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83C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6408713e01_0_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D700"/>
                </a:solidFill>
              </a:rPr>
              <a:t>Additional Solutions</a:t>
            </a:r>
            <a:endParaRPr/>
          </a:p>
        </p:txBody>
      </p:sp>
      <p:sp>
        <p:nvSpPr>
          <p:cNvPr id="185" name="Google Shape;185;g36408713e01_0_40"/>
          <p:cNvSpPr txBox="1"/>
          <p:nvPr/>
        </p:nvSpPr>
        <p:spPr>
          <a:xfrm>
            <a:off x="1587545" y="3155889"/>
            <a:ext cx="23055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Improve infrastructure in accident-prone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zones</a:t>
            </a:r>
            <a:endParaRPr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D2C37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86" name="Google Shape;186;g36408713e01_0_40"/>
          <p:cNvSpPr txBox="1"/>
          <p:nvPr/>
        </p:nvSpPr>
        <p:spPr>
          <a:xfrm>
            <a:off x="5379906" y="3179314"/>
            <a:ext cx="23055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Efficient allocation of resources for emergency services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D2C37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87" name="Google Shape;187;g36408713e01_0_40" title="road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388" y="2127750"/>
            <a:ext cx="1087825" cy="10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36408713e01_0_40" title="traff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1525" y="2127750"/>
            <a:ext cx="982250" cy="9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83C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760fd47219_2_35"/>
          <p:cNvSpPr txBox="1"/>
          <p:nvPr>
            <p:ph type="title"/>
          </p:nvPr>
        </p:nvSpPr>
        <p:spPr>
          <a:xfrm>
            <a:off x="457200" y="28574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3200"/>
              <a:buFont typeface="Calibri"/>
              <a:buNone/>
            </a:pPr>
            <a:r>
              <a:rPr b="1" lang="en-US" sz="5200">
                <a:solidFill>
                  <a:srgbClr val="FFD700"/>
                </a:solidFill>
              </a:rPr>
              <a:t>Questions</a:t>
            </a:r>
            <a:r>
              <a:rPr b="1" lang="en-US" sz="5200">
                <a:solidFill>
                  <a:srgbClr val="FFD700"/>
                </a:solidFill>
              </a:rPr>
              <a:t>?</a:t>
            </a:r>
            <a:endParaRPr sz="6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83C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408713e01_0_21"/>
          <p:cNvSpPr txBox="1"/>
          <p:nvPr>
            <p:ph type="title"/>
          </p:nvPr>
        </p:nvSpPr>
        <p:spPr>
          <a:xfrm>
            <a:off x="351075" y="2973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3200"/>
              <a:buFont typeface="Calibri"/>
              <a:buNone/>
            </a:pPr>
            <a:r>
              <a:rPr b="1" lang="en-US" sz="5200">
                <a:solidFill>
                  <a:srgbClr val="FFD700"/>
                </a:solidFill>
              </a:rPr>
              <a:t>References</a:t>
            </a:r>
            <a:endParaRPr sz="6400"/>
          </a:p>
        </p:txBody>
      </p:sp>
      <p:sp>
        <p:nvSpPr>
          <p:cNvPr id="199" name="Google Shape;199;g36408713e01_0_21"/>
          <p:cNvSpPr txBox="1"/>
          <p:nvPr/>
        </p:nvSpPr>
        <p:spPr>
          <a:xfrm>
            <a:off x="1368450" y="1366275"/>
            <a:ext cx="6407100" cy="48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Centers for Disease Control and Prevention. (2024). Transportation safety: About.</a:t>
            </a:r>
            <a:r>
              <a:rPr lang="en-US" sz="1200">
                <a:solidFill>
                  <a:schemeClr val="lt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2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https://www.cdc.gov/transportation-safety/about/index.html</a:t>
            </a:r>
            <a:br>
              <a:rPr lang="en-US" sz="12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endParaRPr sz="12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Insurance Institute for Highway Safety. (2024). Fatality facts: Yearly snapshot. </a:t>
            </a:r>
            <a:r>
              <a:rPr lang="en-US" sz="12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https://www.iihs.org/research-areas/fatality-statistics/detail/yearly-snapshot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Moosavi, Sobhan, Mohammad Hossein Samavatian, Srinivasan Parthasarathy, and Rajiv Ramnath. “A Countrywide Traffic Accident Dataset.”, 2019.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Moosavi, Sobhan, Mohammad Hossein Samavatian, Srinivasan Parthasarathy, Radu Teodorescu, and Rajiv Ramnath. "Accident Risk Prediction based on Heterogeneous Sparse Data: New Dataset and Insights." In proceedings of the 27th ACM SIGSPATIAL International Conference on Advances in Geographic Information Systems, ACM, 2019.</a:t>
            </a:r>
            <a:b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National Highway Traffic Safety Administration. (2024). The economic and societal impact of motor vehicle crashes, 2019 (Report No. DOT HS 813 403). https://crashstats.nhtsa.dot.gov/Api/Public/ViewPublication/813403.pdf</a:t>
            </a:r>
            <a:b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Repairer Driven News. (2024, December 11). Report estimates fatal crashes cost U.S. $417 billion annually. https://www.repairerdrivennews.com/2024/12/11/report-estimates-fatal-crashes-cost-u-s-417-billion-annually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1E283C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745802f80a_1_8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32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05" name="Google Shape;205;g3745802f80a_1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450" y="418513"/>
            <a:ext cx="7703343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83C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D700"/>
                </a:solidFill>
              </a:rPr>
              <a:t>Overview of Issue</a:t>
            </a:r>
            <a:endParaRPr/>
          </a:p>
        </p:txBody>
      </p:sp>
      <p:sp>
        <p:nvSpPr>
          <p:cNvPr id="93" name="Google Shape;93;p2"/>
          <p:cNvSpPr txBox="1"/>
          <p:nvPr>
            <p:ph idx="1" type="body"/>
          </p:nvPr>
        </p:nvSpPr>
        <p:spPr>
          <a:xfrm>
            <a:off x="457200" y="16567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-US" sz="1600">
                <a:solidFill>
                  <a:srgbClr val="FFFFFF"/>
                </a:solidFill>
              </a:rPr>
              <a:t>From the year 2016-2023 there have been over 7 million documented road accidents in the US. </a:t>
            </a:r>
            <a:r>
              <a:rPr lang="en-US" sz="1600">
                <a:solidFill>
                  <a:srgbClr val="FFFFFF"/>
                </a:solidFill>
              </a:rPr>
              <a:t>Road traffic accidents remain a critical public safety and economic challenge in the United States </a:t>
            </a:r>
            <a:endParaRPr sz="1600">
              <a:solidFill>
                <a:srgbClr val="FFFFFF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-US" sz="1600">
                <a:solidFill>
                  <a:srgbClr val="FFFFFF"/>
                </a:solidFill>
              </a:rPr>
              <a:t>The ability to accurately predict accident severity and identify high-risk locations and time periods holds substantial value for public agencies, policymakers, and urban planners.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1777525" y="2918300"/>
            <a:ext cx="2652900" cy="131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Calibri"/>
                <a:ea typeface="Calibri"/>
                <a:cs typeface="Calibri"/>
                <a:sym typeface="Calibri"/>
              </a:rPr>
              <a:t>2022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Calibri"/>
                <a:ea typeface="Calibri"/>
                <a:cs typeface="Calibri"/>
                <a:sym typeface="Calibri"/>
              </a:rPr>
              <a:t>Deaths: 44,000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Calibri"/>
                <a:ea typeface="Calibri"/>
                <a:cs typeface="Calibri"/>
                <a:sym typeface="Calibri"/>
              </a:rPr>
              <a:t>Cost: $470 billion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4861475" y="2918300"/>
            <a:ext cx="2652900" cy="131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Calibri"/>
                <a:ea typeface="Calibri"/>
                <a:cs typeface="Calibri"/>
                <a:sym typeface="Calibri"/>
              </a:rPr>
              <a:t>2023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Calibri"/>
                <a:ea typeface="Calibri"/>
                <a:cs typeface="Calibri"/>
                <a:sym typeface="Calibri"/>
              </a:rPr>
              <a:t>Deaths: 41,000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Calibri"/>
                <a:ea typeface="Calibri"/>
                <a:cs typeface="Calibri"/>
                <a:sym typeface="Calibri"/>
              </a:rPr>
              <a:t>Cost: $340 billion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83C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D700"/>
                </a:solidFill>
              </a:rPr>
              <a:t>Dataset Overview</a:t>
            </a:r>
            <a:endParaRPr/>
          </a:p>
        </p:txBody>
      </p:sp>
      <p:sp>
        <p:nvSpPr>
          <p:cNvPr id="101" name="Google Shape;101;p3"/>
          <p:cNvSpPr txBox="1"/>
          <p:nvPr>
            <p:ph idx="1" type="body"/>
          </p:nvPr>
        </p:nvSpPr>
        <p:spPr>
          <a:xfrm>
            <a:off x="457200" y="1417650"/>
            <a:ext cx="8229600" cy="42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-US" sz="1600">
                <a:solidFill>
                  <a:srgbClr val="FFFFFF"/>
                </a:solidFill>
              </a:rPr>
              <a:t>Dataset Source</a:t>
            </a:r>
            <a:r>
              <a:rPr lang="en-US" sz="1600">
                <a:solidFill>
                  <a:srgbClr val="FFFFFF"/>
                </a:solidFill>
              </a:rPr>
              <a:t>: US Accidents Dataset from Kaggle</a:t>
            </a:r>
            <a:endParaRPr sz="1600">
              <a:solidFill>
                <a:srgbClr val="FFFFFF"/>
              </a:solidFill>
            </a:endParaRPr>
          </a:p>
          <a:p>
            <a:pPr indent="0" lvl="0" marL="34290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-US" sz="1600">
                <a:solidFill>
                  <a:srgbClr val="FFFFFF"/>
                </a:solidFill>
              </a:rPr>
              <a:t>Size: Sample of 500k</a:t>
            </a:r>
            <a:endParaRPr sz="1600">
              <a:solidFill>
                <a:srgbClr val="FFFFFF"/>
              </a:solidFill>
            </a:endParaRPr>
          </a:p>
          <a:p>
            <a:pPr indent="0" lvl="0" marL="34290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34290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34290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2" name="Google Shape;102;p3"/>
          <p:cNvGraphicFramePr/>
          <p:nvPr/>
        </p:nvGraphicFramePr>
        <p:xfrm>
          <a:off x="800925" y="326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{49B4F3A7-79B7-48E0-BE68-88977D98A1FC}</a:tableStyleId>
              </a:tblPr>
              <a:tblGrid>
                <a:gridCol w="2138825"/>
                <a:gridCol w="5548100"/>
              </a:tblGrid>
              <a:tr h="47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 Category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Features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Features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950" marB="689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Start Time, End Time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950" marB="689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Location Features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950" marB="689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State, City, County, Zip Code, Street, Longitude, Latitude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950" marB="689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6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Weather Features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950" marB="689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Precipitation, Wind Speed, Humidity, Visibility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950" marB="689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Road Features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950" marB="689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Bump, Crossing, Give Way, Junction, No Exit, Traffic Signal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950" marB="6895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3" name="Google Shape;10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4850" y="1770488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83C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408713e01_0_16"/>
          <p:cNvSpPr txBox="1"/>
          <p:nvPr>
            <p:ph type="title"/>
          </p:nvPr>
        </p:nvSpPr>
        <p:spPr>
          <a:xfrm>
            <a:off x="391375" y="4676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D700"/>
                </a:solidFill>
              </a:rPr>
              <a:t>Exploratory Data Analysis</a:t>
            </a:r>
            <a:endParaRPr b="1" sz="2100">
              <a:solidFill>
                <a:srgbClr val="FFD700"/>
              </a:solidFill>
            </a:endParaRPr>
          </a:p>
        </p:txBody>
      </p:sp>
      <p:pic>
        <p:nvPicPr>
          <p:cNvPr id="109" name="Google Shape;109;g36408713e01_0_16" title="fra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2000238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36408713e01_0_16"/>
          <p:cNvSpPr txBox="1"/>
          <p:nvPr/>
        </p:nvSpPr>
        <p:spPr>
          <a:xfrm>
            <a:off x="2931400" y="5129450"/>
            <a:ext cx="4352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“spoofygoofy.xyz”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83C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D700"/>
                </a:solidFill>
              </a:rPr>
              <a:t>Preprocessing</a:t>
            </a:r>
            <a:endParaRPr/>
          </a:p>
        </p:txBody>
      </p:sp>
      <p:sp>
        <p:nvSpPr>
          <p:cNvPr id="116" name="Google Shape;116;p4"/>
          <p:cNvSpPr txBox="1"/>
          <p:nvPr/>
        </p:nvSpPr>
        <p:spPr>
          <a:xfrm>
            <a:off x="720045" y="5212564"/>
            <a:ext cx="23055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Date time conversion extracting Monday, Hour, Day of Week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D2C37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3419247" y="5212564"/>
            <a:ext cx="23055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Conversion of Twilight Zones to Ordinal Light Levels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D2C37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6118456" y="5212564"/>
            <a:ext cx="23055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Encoding of Categorical Variables - especially the road features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D2C37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19" name="Google Shape;119;p4" title="brows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388" y="4139325"/>
            <a:ext cx="1025626" cy="102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 title="deadline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338" y="4214024"/>
            <a:ext cx="950925" cy="9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 title="day-and-nigh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091689" y="4251952"/>
            <a:ext cx="960625" cy="9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 title="fram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3511" y="1368549"/>
            <a:ext cx="2376975" cy="23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83C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45802f80a_1_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D700"/>
                </a:solidFill>
              </a:rPr>
              <a:t>Feature Importance Analysis </a:t>
            </a:r>
            <a:endParaRPr/>
          </a:p>
        </p:txBody>
      </p:sp>
      <p:pic>
        <p:nvPicPr>
          <p:cNvPr id="128" name="Google Shape;128;g3745802f80a_1_52"/>
          <p:cNvPicPr preferRelativeResize="0"/>
          <p:nvPr/>
        </p:nvPicPr>
        <p:blipFill rotWithShape="1">
          <a:blip r:embed="rId3">
            <a:alphaModFix/>
          </a:blip>
          <a:srcRect b="33964" l="1311" r="66707" t="18816"/>
          <a:stretch/>
        </p:blipFill>
        <p:spPr>
          <a:xfrm>
            <a:off x="307825" y="1530650"/>
            <a:ext cx="2874225" cy="282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3745802f80a_1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2051" y="1417649"/>
            <a:ext cx="5860352" cy="4458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83C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45802f80a_1_6"/>
          <p:cNvSpPr txBox="1"/>
          <p:nvPr>
            <p:ph type="title"/>
          </p:nvPr>
        </p:nvSpPr>
        <p:spPr>
          <a:xfrm>
            <a:off x="457200" y="44716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3200"/>
              <a:buFont typeface="Calibri"/>
              <a:buNone/>
            </a:pPr>
            <a:r>
              <a:rPr b="1" lang="en-US" sz="3000">
                <a:solidFill>
                  <a:srgbClr val="FFD700"/>
                </a:solidFill>
              </a:rPr>
              <a:t> Accident Severity Across 3-Hour Intervals</a:t>
            </a:r>
            <a:endParaRPr sz="3000"/>
          </a:p>
        </p:txBody>
      </p:sp>
      <p:pic>
        <p:nvPicPr>
          <p:cNvPr id="135" name="Google Shape;135;g3745802f80a_1_6"/>
          <p:cNvPicPr preferRelativeResize="0"/>
          <p:nvPr/>
        </p:nvPicPr>
        <p:blipFill rotWithShape="1">
          <a:blip r:embed="rId3">
            <a:alphaModFix/>
          </a:blip>
          <a:srcRect b="0" l="7926" r="3609" t="27969"/>
          <a:stretch/>
        </p:blipFill>
        <p:spPr>
          <a:xfrm>
            <a:off x="827348" y="2116996"/>
            <a:ext cx="7489301" cy="3315950"/>
          </a:xfrm>
          <a:prstGeom prst="rect">
            <a:avLst/>
          </a:prstGeom>
          <a:noFill/>
          <a:ln>
            <a:noFill/>
          </a:ln>
          <a:effectLst>
            <a:outerShdw rotWithShape="0" algn="bl" dir="19140000" dist="361950">
              <a:srgbClr val="45818E">
                <a:alpha val="76000"/>
              </a:srgbClr>
            </a:outerShdw>
            <a:reflection blurRad="0" dir="5400000" dist="38100" endA="0" endPos="27000" fadeDir="5400012" kx="0" rotWithShape="0" algn="bl" stA="43000" stPos="0" sy="-100000" ky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83C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745802f80a_1_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3200"/>
              <a:buFont typeface="Calibri"/>
              <a:buNone/>
            </a:pPr>
            <a:r>
              <a:rPr b="1" lang="en-US" sz="3000">
                <a:solidFill>
                  <a:srgbClr val="FFD700"/>
                </a:solidFill>
              </a:rPr>
              <a:t>Accident Severity Across Seasons</a:t>
            </a:r>
            <a:endParaRPr sz="3000"/>
          </a:p>
        </p:txBody>
      </p:sp>
      <p:pic>
        <p:nvPicPr>
          <p:cNvPr id="141" name="Google Shape;141;g3745802f80a_1_32"/>
          <p:cNvPicPr preferRelativeResize="0"/>
          <p:nvPr/>
        </p:nvPicPr>
        <p:blipFill rotWithShape="1">
          <a:blip r:embed="rId3">
            <a:alphaModFix/>
          </a:blip>
          <a:srcRect b="5606" l="33353" r="4753" t="42860"/>
          <a:stretch/>
        </p:blipFill>
        <p:spPr>
          <a:xfrm>
            <a:off x="1231062" y="1574488"/>
            <a:ext cx="6681876" cy="3709025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19680000" dist="390525">
              <a:srgbClr val="45818E">
                <a:alpha val="72000"/>
              </a:srgbClr>
            </a:outerShdw>
            <a:reflection blurRad="0" dir="5400000" dist="38100" endA="0" endPos="18000" fadeDir="5400012" kx="0" rotWithShape="0" algn="bl" stA="67000" stPos="0" sy="-100000" ky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83C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D700"/>
                </a:solidFill>
              </a:rPr>
              <a:t>Drill down (County)</a:t>
            </a:r>
            <a:endParaRPr/>
          </a:p>
        </p:txBody>
      </p:sp>
      <p:pic>
        <p:nvPicPr>
          <p:cNvPr id="147" name="Google Shape;14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220" y="1571622"/>
            <a:ext cx="3775656" cy="371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571625"/>
            <a:ext cx="4490525" cy="371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